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330" r:id="rId5"/>
    <p:sldId id="359" r:id="rId6"/>
    <p:sldId id="343" r:id="rId7"/>
    <p:sldId id="344" r:id="rId8"/>
    <p:sldId id="358" r:id="rId9"/>
    <p:sldId id="347" r:id="rId10"/>
    <p:sldId id="348" r:id="rId11"/>
    <p:sldId id="305" r:id="rId12"/>
    <p:sldId id="346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3692" autoAdjust="0"/>
  </p:normalViewPr>
  <p:slideViewPr>
    <p:cSldViewPr snapToGrid="0">
      <p:cViewPr varScale="1">
        <p:scale>
          <a:sx n="61" d="100"/>
          <a:sy n="61" d="100"/>
        </p:scale>
        <p:origin x="10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2C499F-2989-47A4-9FA4-1C2E164846A5}" type="datetime1">
              <a:rPr lang="it-IT" smtClean="0"/>
              <a:t>26/06/2022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75B3-E982-4E8A-B4F2-2BF95A552FD3}" type="datetime1">
              <a:rPr lang="it-IT" smtClean="0"/>
              <a:pPr/>
              <a:t>26/06/2022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99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7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tangol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7" name="Immagin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abon Next LT" panose="020B0502040204020203" pitchFamily="2" charset="0"/>
              </a:rPr>
              <a:t>Fare clic per modificare lo stile del titolo dello schema</a:t>
            </a:r>
            <a:endParaRPr lang="it-IT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it-IT" sz="20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3/1/20XX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Testo a piè di pagina di esempio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it-IT" noProof="0" smtClean="0">
                <a:solidFill>
                  <a:schemeClr val="tx2">
                    <a:alpha val="60000"/>
                  </a:schemeClr>
                </a:solidFill>
              </a:rPr>
              <a:pPr/>
              <a:t>‹N›</a:t>
            </a:fld>
            <a:endParaRPr lang="it-IT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9" name="Segnaposto data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6" name="Segnaposto immagine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piè di pagina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8" name="Figura a mano libera: Forma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it-IT" noProof="0">
                <a:solidFill>
                  <a:srgbClr val="FFFFFF"/>
                </a:solidFill>
                <a:cs typeface="Sabon Next LT" panose="020B0502040204020203" pitchFamily="2" charset="0"/>
              </a:rPr>
              <a:t>Fare clic per modificare lo stile del titolo dello schema</a:t>
            </a:r>
            <a:endParaRPr lang="it-IT" noProof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quenza temporale grafic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ttangol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13" name="Rettangol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Cornic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it-IT" noProof="0"/>
              <a:t>Fare clic per inserire il sottotitolo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8" name="Segnaposto testo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9" name="Segnaposto testo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 (diapositiva di confron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</a:rPr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99407"/>
          </a:xfrm>
        </p:spPr>
        <p:txBody>
          <a:bodyPr rtlCol="0" anchor="ctr">
            <a:noAutofit/>
          </a:bodyPr>
          <a:lstStyle/>
          <a:p>
            <a:pPr rtl="0"/>
            <a:r>
              <a:rPr lang="it-IT" sz="7200" dirty="0"/>
              <a:t>Gesù ci insegna a pregare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6E2901-B3D7-9324-3ED8-803189862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496"/>
          <a:stretch/>
        </p:blipFill>
        <p:spPr>
          <a:xfrm>
            <a:off x="28148" y="1632857"/>
            <a:ext cx="8311810" cy="5225144"/>
          </a:xfrm>
          <a:prstGeom prst="rect">
            <a:avLst/>
          </a:prstGeom>
          <a:noFill/>
        </p:spPr>
      </p:pic>
      <p:pic>
        <p:nvPicPr>
          <p:cNvPr id="12" name="Segnaposto immagine 11" descr="Foto di mai con il riflesso di luci colorate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23233" b="-2"/>
          <a:stretch/>
        </p:blipFill>
        <p:spPr>
          <a:xfrm>
            <a:off x="8339958" y="1632857"/>
            <a:ext cx="3852041" cy="4796518"/>
          </a:xfrm>
          <a:noFill/>
        </p:spPr>
      </p:pic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smtClean="0"/>
              <a:pPr rtl="0">
                <a:spcAft>
                  <a:spcPts val="600"/>
                </a:spcAft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DBAD9E-ECEE-96AF-BAE1-B066DBD4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10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863F44-EAD6-EF38-D4D8-428421557C2A}"/>
              </a:ext>
            </a:extLst>
          </p:cNvPr>
          <p:cNvSpPr txBox="1"/>
          <p:nvPr/>
        </p:nvSpPr>
        <p:spPr>
          <a:xfrm>
            <a:off x="599090" y="2828836"/>
            <a:ext cx="1089397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accent2"/>
                </a:solidFill>
              </a:rPr>
              <a:t>PADRE NOSTRO</a:t>
            </a:r>
          </a:p>
          <a:p>
            <a:endParaRPr lang="it-IT" dirty="0"/>
          </a:p>
          <a:p>
            <a:r>
              <a:rPr lang="it-IT" sz="3600" dirty="0"/>
              <a:t>E’ bellissimo, Signore, chiamarti Padre. </a:t>
            </a:r>
          </a:p>
          <a:p>
            <a:r>
              <a:rPr lang="it-IT" sz="3600" dirty="0"/>
              <a:t>Tu sei il Padre “nostro” e vuoi che tutti gli uomini siano fratelli.</a:t>
            </a:r>
          </a:p>
        </p:txBody>
      </p:sp>
    </p:spTree>
    <p:extLst>
      <p:ext uri="{BB962C8B-B14F-4D97-AF65-F5344CB8AC3E}">
        <p14:creationId xmlns:p14="http://schemas.microsoft.com/office/powerpoint/2010/main" val="281595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3FAF04-B7BD-28C8-9FAB-7E95EF7B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11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8C3494-9D8E-5964-626C-55B7C0529512}"/>
              </a:ext>
            </a:extLst>
          </p:cNvPr>
          <p:cNvSpPr txBox="1"/>
          <p:nvPr/>
        </p:nvSpPr>
        <p:spPr>
          <a:xfrm>
            <a:off x="646386" y="2828836"/>
            <a:ext cx="1090973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2"/>
                </a:solidFill>
              </a:rPr>
              <a:t>CHE SEI NEI CIELI</a:t>
            </a:r>
          </a:p>
          <a:p>
            <a:pPr algn="ctr"/>
            <a:endParaRPr lang="it-IT" dirty="0">
              <a:solidFill>
                <a:schemeClr val="accent2"/>
              </a:solidFill>
            </a:endParaRPr>
          </a:p>
          <a:p>
            <a:r>
              <a:rPr lang="it-IT" sz="4000" dirty="0"/>
              <a:t>Tu, Signore, sei l’Altissimo, l’Infinito, sei immenso come il cielo. Eppure Tu sei sempre accanto a noi, con la tua presenza amorevole. </a:t>
            </a:r>
          </a:p>
        </p:txBody>
      </p:sp>
    </p:spTree>
    <p:extLst>
      <p:ext uri="{BB962C8B-B14F-4D97-AF65-F5344CB8AC3E}">
        <p14:creationId xmlns:p14="http://schemas.microsoft.com/office/powerpoint/2010/main" val="77379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69DFDA-6875-285B-D59F-50BAD49A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12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F4A255-7934-92B7-0704-5C80FA7D170F}"/>
              </a:ext>
            </a:extLst>
          </p:cNvPr>
          <p:cNvSpPr txBox="1"/>
          <p:nvPr/>
        </p:nvSpPr>
        <p:spPr>
          <a:xfrm>
            <a:off x="662153" y="2967335"/>
            <a:ext cx="103421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2"/>
                </a:solidFill>
              </a:rPr>
              <a:t>SIA SANTIFICATO IL TUO NOME</a:t>
            </a:r>
          </a:p>
          <a:p>
            <a:pPr algn="ctr"/>
            <a:endParaRPr lang="it-IT" sz="4400" dirty="0">
              <a:solidFill>
                <a:schemeClr val="accent2"/>
              </a:solidFill>
            </a:endParaRPr>
          </a:p>
          <a:p>
            <a:r>
              <a:rPr lang="it-IT" sz="4400" dirty="0"/>
              <a:t>Tu desideri che ogni uomo sia con Te, ti ascolti, ti ami e cammini verso di Te. </a:t>
            </a:r>
          </a:p>
        </p:txBody>
      </p:sp>
    </p:spTree>
    <p:extLst>
      <p:ext uri="{BB962C8B-B14F-4D97-AF65-F5344CB8AC3E}">
        <p14:creationId xmlns:p14="http://schemas.microsoft.com/office/powerpoint/2010/main" val="321946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851959-2856-B1A5-CA3B-D5517F4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13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63F4B6-F072-CBB5-5936-E4F9AE8A6F93}"/>
              </a:ext>
            </a:extLst>
          </p:cNvPr>
          <p:cNvSpPr txBox="1"/>
          <p:nvPr/>
        </p:nvSpPr>
        <p:spPr>
          <a:xfrm>
            <a:off x="522889" y="3105834"/>
            <a:ext cx="110647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accent2"/>
                </a:solidFill>
              </a:rPr>
              <a:t>VENGA IL TUO REGNO</a:t>
            </a:r>
          </a:p>
          <a:p>
            <a:pPr algn="ctr"/>
            <a:endParaRPr lang="it-IT" sz="4400" dirty="0">
              <a:solidFill>
                <a:schemeClr val="accent2"/>
              </a:solidFill>
            </a:endParaRPr>
          </a:p>
          <a:p>
            <a:r>
              <a:rPr lang="it-IT" sz="4400" dirty="0"/>
              <a:t>Ti chiediamo di cambiare il cuore degli uomini perché, fra loro, regni il tuo amore. </a:t>
            </a:r>
          </a:p>
        </p:txBody>
      </p:sp>
    </p:spTree>
    <p:extLst>
      <p:ext uri="{BB962C8B-B14F-4D97-AF65-F5344CB8AC3E}">
        <p14:creationId xmlns:p14="http://schemas.microsoft.com/office/powerpoint/2010/main" val="296316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78349A-D672-C860-71E0-154A2CDD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14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4DA11D-66C8-C0C2-A148-78DA8DFB10D1}"/>
              </a:ext>
            </a:extLst>
          </p:cNvPr>
          <p:cNvSpPr txBox="1"/>
          <p:nvPr/>
        </p:nvSpPr>
        <p:spPr>
          <a:xfrm>
            <a:off x="472966" y="2551837"/>
            <a:ext cx="112250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accent2"/>
                </a:solidFill>
              </a:rPr>
              <a:t>SIA FATTA LA TUA VOLONTA’, COME IN CIELO COSI’ IN TERRA.</a:t>
            </a:r>
          </a:p>
          <a:p>
            <a:pPr algn="just"/>
            <a:r>
              <a:rPr lang="it-IT" sz="4000" dirty="0"/>
              <a:t>Tu, o Dio, ci conosci, ci ami, e vuoi il nostro bene e la nostra gioia. </a:t>
            </a:r>
          </a:p>
          <a:p>
            <a:pPr algn="just"/>
            <a:r>
              <a:rPr lang="it-IT" sz="4000" dirty="0"/>
              <a:t>Aiutaci a fidarci ogni giorno di Te, ad ascoltarti e a fare ciò che tu vuoi per noi.  </a:t>
            </a:r>
          </a:p>
        </p:txBody>
      </p:sp>
    </p:spTree>
    <p:extLst>
      <p:ext uri="{BB962C8B-B14F-4D97-AF65-F5344CB8AC3E}">
        <p14:creationId xmlns:p14="http://schemas.microsoft.com/office/powerpoint/2010/main" val="114561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B66A9F-1755-FE9F-3EC0-6AF3C45A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1938B4-F102-4D6E-8D44-1782C691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2A6765-4158-20B0-675F-4691AA14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15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AAEF27-4BB7-4B59-308C-1BA3A488A929}"/>
              </a:ext>
            </a:extLst>
          </p:cNvPr>
          <p:cNvSpPr txBox="1"/>
          <p:nvPr/>
        </p:nvSpPr>
        <p:spPr>
          <a:xfrm>
            <a:off x="488730" y="2967335"/>
            <a:ext cx="110831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accent2"/>
                </a:solidFill>
              </a:rPr>
              <a:t>DACCI OGGI IL NOSTRO PANE QUOTIDIANO</a:t>
            </a:r>
          </a:p>
          <a:p>
            <a:r>
              <a:rPr lang="it-IT" sz="4000" dirty="0"/>
              <a:t>Tu pensi a noi sempre e non ci lasci mancare i doni del tuo amore.   Egli sa di cosa abbiamo bisogno.</a:t>
            </a:r>
          </a:p>
        </p:txBody>
      </p:sp>
    </p:spTree>
    <p:extLst>
      <p:ext uri="{BB962C8B-B14F-4D97-AF65-F5344CB8AC3E}">
        <p14:creationId xmlns:p14="http://schemas.microsoft.com/office/powerpoint/2010/main" val="86454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4E5701-488A-E118-166B-CBE03209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16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B8DB5F-D6D7-AE52-C9E6-D79E146AFDED}"/>
              </a:ext>
            </a:extLst>
          </p:cNvPr>
          <p:cNvSpPr txBox="1"/>
          <p:nvPr/>
        </p:nvSpPr>
        <p:spPr>
          <a:xfrm>
            <a:off x="457199" y="1576552"/>
            <a:ext cx="112881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accent2"/>
                </a:solidFill>
              </a:rPr>
              <a:t>RIMETTI A NOI I NOSTRI DEBITI, COME ANCHE NOI LI RIMETTIAMO AI NOSTRI DEBITORI</a:t>
            </a:r>
          </a:p>
          <a:p>
            <a:r>
              <a:rPr lang="it-IT" sz="4000" dirty="0"/>
              <a:t>Tu sei sempre pronto a perdonarci, ogni volta che ci allontaniamo da Te. </a:t>
            </a:r>
          </a:p>
          <a:p>
            <a:r>
              <a:rPr lang="it-IT" sz="4000" dirty="0"/>
              <a:t>Noi abbiamo bisogno del tuo perdono. Aiuta anche noi a perdonare,  per essere degni di ricevere il tuo perdono.</a:t>
            </a:r>
          </a:p>
        </p:txBody>
      </p:sp>
    </p:spTree>
    <p:extLst>
      <p:ext uri="{BB962C8B-B14F-4D97-AF65-F5344CB8AC3E}">
        <p14:creationId xmlns:p14="http://schemas.microsoft.com/office/powerpoint/2010/main" val="44437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8120BF-38C6-32E7-AF4C-CC9559CC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E9E321-DFCB-ADA4-98CA-BFB760CA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9D9DE4-5C26-121B-7C90-DA74CFC2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17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D8811C-1144-EE87-7913-CA657723F188}"/>
              </a:ext>
            </a:extLst>
          </p:cNvPr>
          <p:cNvSpPr txBox="1"/>
          <p:nvPr/>
        </p:nvSpPr>
        <p:spPr>
          <a:xfrm>
            <a:off x="475594" y="2505670"/>
            <a:ext cx="108782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chemeClr val="accent2"/>
                </a:solidFill>
              </a:rPr>
              <a:t>E NON ABBANDONARCI ALLA TENTAZIONE MA LIBERACI DAL MALE.</a:t>
            </a:r>
          </a:p>
          <a:p>
            <a:pPr algn="ctr"/>
            <a:endParaRPr lang="it-IT" sz="4000" dirty="0">
              <a:solidFill>
                <a:schemeClr val="accent2"/>
              </a:solidFill>
            </a:endParaRPr>
          </a:p>
          <a:p>
            <a:r>
              <a:rPr lang="it-IT" sz="4000" dirty="0"/>
              <a:t>Aiutaci a fidarci sempre di Te, perché Tu sei nostro Padre e noi non possiamo essere felici lontano da te. </a:t>
            </a:r>
          </a:p>
        </p:txBody>
      </p:sp>
    </p:spTree>
    <p:extLst>
      <p:ext uri="{BB962C8B-B14F-4D97-AF65-F5344CB8AC3E}">
        <p14:creationId xmlns:p14="http://schemas.microsoft.com/office/powerpoint/2010/main" val="264921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4A65028-C39D-1628-FACF-F102C59E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E7FBD0-F35D-E006-0B02-D069567D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FE718-5D8A-0257-E242-BA31EE30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18</a:t>
            </a:fld>
            <a:endParaRPr lang="it-IT" noProof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E4B8C1-8533-BC96-7D35-0B1A995B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35554"/>
            <a:ext cx="5310353" cy="59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DF40DF-45AA-EE9D-A211-57D08A82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8A4A50-A22E-5D31-9B97-BAC7FE11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B17381-65B6-D818-94A7-87C25D2E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2</a:t>
            </a:fld>
            <a:endParaRPr lang="it-IT" noProof="0"/>
          </a:p>
        </p:txBody>
      </p:sp>
      <p:pic>
        <p:nvPicPr>
          <p:cNvPr id="8" name="IL PADRE NOSTRO il significato, per i bambini.">
            <a:hlinkClick r:id="" action="ppaction://media"/>
            <a:extLst>
              <a:ext uri="{FF2B5EF4-FFF2-40B4-BE49-F238E27FC236}">
                <a16:creationId xmlns:a16="http://schemas.microsoft.com/office/drawing/2014/main" id="{DD4DA6A7-CE4D-621E-DFE2-81AA3393E2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257" y="500743"/>
            <a:ext cx="11244543" cy="59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C4EF63C-4420-8485-07A4-97C500C1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411014"/>
          </a:xfrm>
        </p:spPr>
        <p:txBody>
          <a:bodyPr>
            <a:normAutofit/>
          </a:bodyPr>
          <a:lstStyle/>
          <a:p>
            <a:r>
              <a:rPr lang="en-US" sz="5400" dirty="0" err="1"/>
              <a:t>Gesù</a:t>
            </a:r>
            <a:r>
              <a:rPr lang="en-US" sz="5400" dirty="0"/>
              <a:t> </a:t>
            </a:r>
            <a:r>
              <a:rPr lang="en-US" sz="5400" dirty="0" err="1"/>
              <a:t>prega</a:t>
            </a:r>
            <a:endParaRPr lang="en-US" sz="5400" dirty="0"/>
          </a:p>
        </p:txBody>
      </p:sp>
      <p:pic>
        <p:nvPicPr>
          <p:cNvPr id="9" name="Segnaposto contenuto 8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459003EA-D7A7-75AA-0F92-6325AB4B0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405" y="1"/>
            <a:ext cx="5295563" cy="6881648"/>
          </a:xfrm>
          <a:noFill/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24821C-75E4-A14B-F88F-3574701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5589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1AA17-A6CC-50DB-6C1A-51BE092F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551793"/>
            <a:ext cx="6022427" cy="5877582"/>
          </a:xfrm>
        </p:spPr>
        <p:txBody>
          <a:bodyPr>
            <a:noAutofit/>
          </a:bodyPr>
          <a:lstStyle/>
          <a:p>
            <a:pPr algn="just"/>
            <a:r>
              <a:rPr lang="it-IT" sz="4400" dirty="0"/>
              <a:t>Gesù prega: lo sguardo rivolto al Padre, fissa lo sguardo su di Lui, lo guarda con amore; apre le sue mani in segno di ringraziamento, ma anche di invocazione; il Padre lo sta guardando e, quindi, si sente amato da Lui.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79A062F-C193-0E16-9CB6-5B26E421D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261" y="23962"/>
            <a:ext cx="5332739" cy="683403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AD4BDC-C5C7-C8E8-C2F6-DF7A69F7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981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7E0B36F-95AB-E635-610A-6DEBEEEB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3825649"/>
          </a:xfrm>
        </p:spPr>
        <p:txBody>
          <a:bodyPr>
            <a:normAutofit/>
          </a:bodyPr>
          <a:lstStyle/>
          <a:p>
            <a:pPr algn="just"/>
            <a:r>
              <a:rPr lang="en-US" sz="7200" dirty="0" err="1"/>
              <a:t>Avete</a:t>
            </a:r>
            <a:r>
              <a:rPr lang="en-US" sz="7200" dirty="0"/>
              <a:t> </a:t>
            </a:r>
            <a:r>
              <a:rPr lang="en-US" sz="7200" dirty="0" err="1"/>
              <a:t>mai</a:t>
            </a:r>
            <a:r>
              <a:rPr lang="en-US" sz="7200" dirty="0"/>
              <a:t> </a:t>
            </a:r>
            <a:r>
              <a:rPr lang="en-US" sz="7200" dirty="0" err="1"/>
              <a:t>avuto</a:t>
            </a:r>
            <a:r>
              <a:rPr lang="en-US" sz="7200" dirty="0"/>
              <a:t> </a:t>
            </a:r>
            <a:r>
              <a:rPr lang="en-US" sz="7200" dirty="0" err="1"/>
              <a:t>occasione</a:t>
            </a:r>
            <a:r>
              <a:rPr lang="en-US" sz="7200" dirty="0"/>
              <a:t> di </a:t>
            </a:r>
            <a:r>
              <a:rPr lang="en-US" sz="7200" dirty="0" err="1"/>
              <a:t>guardare</a:t>
            </a:r>
            <a:r>
              <a:rPr lang="en-US" sz="7200" dirty="0"/>
              <a:t> </a:t>
            </a:r>
            <a:r>
              <a:rPr lang="en-US" sz="7200" dirty="0" err="1"/>
              <a:t>una</a:t>
            </a:r>
            <a:r>
              <a:rPr lang="en-US" sz="7200" dirty="0"/>
              <a:t> persona </a:t>
            </a:r>
            <a:r>
              <a:rPr lang="en-US" sz="7200" dirty="0" err="1"/>
              <a:t>che</a:t>
            </a:r>
            <a:r>
              <a:rPr lang="en-US" sz="7200" dirty="0"/>
              <a:t> </a:t>
            </a:r>
            <a:r>
              <a:rPr lang="en-US" sz="7200" dirty="0" err="1"/>
              <a:t>prega</a:t>
            </a:r>
            <a:r>
              <a:rPr lang="en-US" sz="7200" dirty="0"/>
              <a:t>?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BD629D-980C-EE40-1A09-D5274DC6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4AF56A-BBF7-937E-9E05-8B7A4B91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2C9818-6349-0A75-6D49-C7F50A11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it-IT" noProof="0" smtClean="0"/>
              <a:pPr rtl="0">
                <a:spcAft>
                  <a:spcPts val="600"/>
                </a:spcAft>
              </a:pPr>
              <a:t>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6278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11763C-6CAE-7C01-A9C5-2E8A9748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700571" cy="3823138"/>
          </a:xfrm>
        </p:spPr>
        <p:txBody>
          <a:bodyPr>
            <a:normAutofit/>
          </a:bodyPr>
          <a:lstStyle/>
          <a:p>
            <a:r>
              <a:rPr lang="it-IT" sz="6000" dirty="0"/>
              <a:t>Cosa significa per voi pregare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658E89-401D-7935-2205-2958B5C8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797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A17B6-A6B2-EF50-A94F-02EEF329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Pregare </a:t>
            </a:r>
            <a:r>
              <a:rPr lang="it-IT" sz="4800" dirty="0" err="1"/>
              <a:t>signifiaca</a:t>
            </a:r>
            <a:r>
              <a:rPr lang="it-IT" sz="4800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CC432-1970-81BB-220E-CF4CCB1B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685801"/>
            <a:ext cx="7773988" cy="517525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	</a:t>
            </a:r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incontrare Dio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dimostrarsi fiduciosi nei suoi confronti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guardare a Dio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confidarsi con Dio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presentare a io le nostre difficoltà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sentirsi amati da Dio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sapere di non essere soli</a:t>
            </a:r>
          </a:p>
          <a:p>
            <a:r>
              <a:rPr lang="it-IT" dirty="0">
                <a:solidFill>
                  <a:schemeClr val="accent1">
                    <a:lumMod val="75000"/>
                    <a:alpha val="70000"/>
                  </a:schemeClr>
                </a:solidFill>
              </a:rPr>
              <a:t>	sapere di avere un Padre che ci vuole      bene, che pensa a noi</a:t>
            </a:r>
          </a:p>
          <a:p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ECCDA2-674E-953F-E09A-8DA89B7C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10D43A-730C-0992-D89A-C5E856D4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4B2E74-323F-E979-1EC2-0EA60960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069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ADD6F6-D4D8-9A34-EB9B-F178DBF62958}"/>
              </a:ext>
            </a:extLst>
          </p:cNvPr>
          <p:cNvSpPr txBox="1"/>
          <p:nvPr/>
        </p:nvSpPr>
        <p:spPr>
          <a:xfrm>
            <a:off x="409903" y="335846"/>
            <a:ext cx="113196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Mt 6, 5 - 15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Quando pregate, non siate simili agli ipocriti che amano pregare stando ritti nelle sinagoghe e negli angoli delle piazze, per essere visti dagli uomini. In verità vi dico: hanno già ricevuto la loro ricompensa. Tu invece, quando preghi, entra nella tua camera e, chiusa la porta, prega il Padre tuo nel segreto; e il Padre tuo, che vede nel segreto, ti ricompenserà.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Pregando poi, non sprecate parole come i pagani, i quali credono di venire ascoltati a forza di parole. Non siate dunque come loro, perché il Padre vostro sa di quali cose avete bisogno ancor prima che gliele chiediate. Voi dunque pregate così: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881FFD-1147-8968-EA39-3F621462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it-IT" noProof="0" smtClean="0"/>
              <a:t>9</a:t>
            </a:fld>
            <a:endParaRPr lang="it-IT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F301C1-16E2-CC03-F77D-B31140ED217A}"/>
              </a:ext>
            </a:extLst>
          </p:cNvPr>
          <p:cNvSpPr txBox="1"/>
          <p:nvPr/>
        </p:nvSpPr>
        <p:spPr>
          <a:xfrm>
            <a:off x="536028" y="599090"/>
            <a:ext cx="10972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Padre nostro che sei nei cieli, sia santificato il tuo nome; venga il tuo regno;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sia fatta la tua volontà, come in cielo così in terra.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Dacci oggi il nostro pane quotidiano, e rimetti a noi i nostri debiti	come noi li rimettiamo ai nostri debitori,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non ci indurre in tentazione, ma liberaci dal male.</a:t>
            </a: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it-I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voi infatti perdonerete agli uomini le loro colpe, il Padre vostro celeste perdonerà anche a voi; ma se voi non perdonerete agli uomini, neppure il Padre vostro perdonerà le vostre colpe. Parola del Signore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6693510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40_TF00537603_Win32.potx" id="{7EA0D29E-6763-4DAE-BEF2-B31027C0A8D3}" vid="{4A6E634E-792C-4D18-8312-7FEE89AE1A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{3B06C7C8-FA4B-4212-A972-90F51C276A52}tf00537603_win32</Template>
  <TotalTime>642</TotalTime>
  <Words>703</Words>
  <Application>Microsoft Office PowerPoint</Application>
  <PresentationFormat>Widescreen</PresentationFormat>
  <Paragraphs>79</Paragraphs>
  <Slides>18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Sabon Next LT</vt:lpstr>
      <vt:lpstr>Times New Roman</vt:lpstr>
      <vt:lpstr>Wingdings</vt:lpstr>
      <vt:lpstr>LuminousVTI</vt:lpstr>
      <vt:lpstr>Gesù ci insegna a pregare</vt:lpstr>
      <vt:lpstr>Presentazione standard di PowerPoint</vt:lpstr>
      <vt:lpstr>Gesù prega</vt:lpstr>
      <vt:lpstr>Gesù prega: lo sguardo rivolto al Padre, fissa lo sguardo su di Lui, lo guarda con amore; apre le sue mani in segno di ringraziamento, ma anche di invocazione; il Padre lo sta guardando e, quindi, si sente amato da Lui.</vt:lpstr>
      <vt:lpstr>Avete mai avuto occasione di guardare una persona che prega?</vt:lpstr>
      <vt:lpstr>Cosa significa per voi pregare</vt:lpstr>
      <vt:lpstr>Pregare signifiaca: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Gesù ci insegna a pregare</dc:title>
  <dc:creator>giancarlo quadri</dc:creator>
  <cp:lastModifiedBy>giancarlo quadri</cp:lastModifiedBy>
  <cp:revision>24</cp:revision>
  <dcterms:created xsi:type="dcterms:W3CDTF">2022-05-11T13:05:51Z</dcterms:created>
  <dcterms:modified xsi:type="dcterms:W3CDTF">2022-06-26T14:53:24Z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